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67" r:id="rId4"/>
    <p:sldId id="269" r:id="rId5"/>
    <p:sldId id="266" r:id="rId6"/>
    <p:sldId id="258" r:id="rId7"/>
    <p:sldId id="259" r:id="rId8"/>
    <p:sldId id="260" r:id="rId9"/>
    <p:sldId id="268"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53" autoAdjust="0"/>
    <p:restoredTop sz="94660"/>
  </p:normalViewPr>
  <p:slideViewPr>
    <p:cSldViewPr snapToGrid="0">
      <p:cViewPr varScale="1">
        <p:scale>
          <a:sx n="35" d="100"/>
          <a:sy n="35" d="100"/>
        </p:scale>
        <p:origin x="7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D8D0D6BD-6EF9-42A3-BD49-D4459E614BBB}"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6905772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04300662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108058019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267335181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3C6E50-7B85-4E79-9BD5-6251316029D8}" type="datetimeFigureOut">
              <a:rPr lang="en-US" smtClean="0"/>
              <a:t>6/16/2019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185308379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3C6E50-7B85-4E79-9BD5-6251316029D8}" type="datetimeFigureOut">
              <a:rPr lang="en-US" smtClean="0"/>
              <a:t>6/16/2019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4508669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C6E50-7B85-4E79-9BD5-6251316029D8}" type="datetimeFigureOut">
              <a:rPr lang="en-US" smtClean="0"/>
              <a:t>6/16/2019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237514192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23979369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15596807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245997388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23056143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1232305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C6E50-7B85-4E79-9BD5-6251316029D8}" type="datetimeFigureOut">
              <a:rPr lang="en-US" smtClean="0"/>
              <a:t>6/16/2019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00649621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F43C6E50-7B85-4E79-9BD5-6251316029D8}" type="datetimeFigureOut">
              <a:rPr lang="en-US" smtClean="0"/>
              <a:t>6/16/2019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7231646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F43C6E50-7B85-4E79-9BD5-6251316029D8}" type="datetimeFigureOut">
              <a:rPr lang="en-US" smtClean="0"/>
              <a:t>6/16/2019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66665693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169616954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3348585429"/>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3C6E50-7B85-4E79-9BD5-6251316029D8}" type="datetimeFigureOut">
              <a:rPr lang="en-US" smtClean="0"/>
              <a:t>6/16/2019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0D6BD-6EF9-42A3-BD49-D4459E614BBB}" type="slidenum">
              <a:rPr lang="en-US" smtClean="0"/>
              <a:t>‹#›</a:t>
            </a:fld>
            <a:endParaRPr lang="en-US"/>
          </a:p>
        </p:txBody>
      </p:sp>
    </p:spTree>
    <p:extLst>
      <p:ext uri="{BB962C8B-B14F-4D97-AF65-F5344CB8AC3E}">
        <p14:creationId xmlns:p14="http://schemas.microsoft.com/office/powerpoint/2010/main" val="296126019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F43C6E50-7B85-4E79-9BD5-6251316029D8}" type="datetimeFigureOut">
              <a:rPr lang="en-US" smtClean="0"/>
              <a:t>6/16/2019</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D8D0D6BD-6EF9-42A3-BD49-D4459E614BBB}" type="slidenum">
              <a:rPr lang="en-US" smtClean="0"/>
              <a:t>‹#›</a:t>
            </a:fld>
            <a:endParaRPr lang="en-US"/>
          </a:p>
        </p:txBody>
      </p:sp>
    </p:spTree>
    <p:extLst>
      <p:ext uri="{BB962C8B-B14F-4D97-AF65-F5344CB8AC3E}">
        <p14:creationId xmlns:p14="http://schemas.microsoft.com/office/powerpoint/2010/main" val="162941796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Lst>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8F9F-DB22-44EB-A4CF-19607D0F0E11}"/>
              </a:ext>
            </a:extLst>
          </p:cNvPr>
          <p:cNvSpPr>
            <a:spLocks noGrp="1"/>
          </p:cNvSpPr>
          <p:nvPr>
            <p:ph type="ctrTitle"/>
          </p:nvPr>
        </p:nvSpPr>
        <p:spPr/>
        <p:txBody>
          <a:bodyPr>
            <a:normAutofit fontScale="90000"/>
          </a:bodyPr>
          <a:lstStyle/>
          <a:p>
            <a:r>
              <a:rPr lang="en-US" dirty="0"/>
              <a:t>Rehab Patellar Tendonitis</a:t>
            </a:r>
            <a:br>
              <a:rPr lang="en-US" dirty="0"/>
            </a:br>
            <a:r>
              <a:rPr lang="en-US" dirty="0"/>
              <a:t>(Jumpers Knee)</a:t>
            </a:r>
          </a:p>
        </p:txBody>
      </p:sp>
      <p:sp>
        <p:nvSpPr>
          <p:cNvPr id="3" name="Subtitle 2">
            <a:extLst>
              <a:ext uri="{FF2B5EF4-FFF2-40B4-BE49-F238E27FC236}">
                <a16:creationId xmlns:a16="http://schemas.microsoft.com/office/drawing/2014/main" id="{AC941F96-1131-47AC-B363-2BC0D1DD4431}"/>
              </a:ext>
            </a:extLst>
          </p:cNvPr>
          <p:cNvSpPr>
            <a:spLocks noGrp="1"/>
          </p:cNvSpPr>
          <p:nvPr>
            <p:ph type="subTitle" idx="1"/>
          </p:nvPr>
        </p:nvSpPr>
        <p:spPr/>
        <p:txBody>
          <a:bodyPr>
            <a:normAutofit fontScale="32500" lnSpcReduction="20000"/>
          </a:bodyPr>
          <a:lstStyle/>
          <a:p>
            <a:r>
              <a:rPr lang="en-US" dirty="0"/>
              <a:t>Timothy Farrar</a:t>
            </a:r>
          </a:p>
          <a:p>
            <a:r>
              <a:rPr lang="en-US" dirty="0"/>
              <a:t>Audience: Those with excessive knee pain in the patellar tendon area. </a:t>
            </a:r>
          </a:p>
        </p:txBody>
      </p:sp>
      <p:sp>
        <p:nvSpPr>
          <p:cNvPr id="4" name="Star: 5 Points 3">
            <a:extLst>
              <a:ext uri="{FF2B5EF4-FFF2-40B4-BE49-F238E27FC236}">
                <a16:creationId xmlns:a16="http://schemas.microsoft.com/office/drawing/2014/main" id="{1A939632-AA64-4AF0-9817-299FC9ECACC5}"/>
              </a:ext>
            </a:extLst>
          </p:cNvPr>
          <p:cNvSpPr/>
          <p:nvPr/>
        </p:nvSpPr>
        <p:spPr>
          <a:xfrm rot="21364222">
            <a:off x="3980312" y="4819936"/>
            <a:ext cx="967408" cy="95415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17F0B7-A9F4-4B61-B5F8-E470A355083B}"/>
              </a:ext>
            </a:extLst>
          </p:cNvPr>
          <p:cNvSpPr txBox="1"/>
          <p:nvPr/>
        </p:nvSpPr>
        <p:spPr>
          <a:xfrm rot="21374458">
            <a:off x="4997333" y="4882675"/>
            <a:ext cx="2912165" cy="646331"/>
          </a:xfrm>
          <a:prstGeom prst="rect">
            <a:avLst/>
          </a:prstGeom>
          <a:noFill/>
        </p:spPr>
        <p:txBody>
          <a:bodyPr wrap="square" rtlCol="0">
            <a:spAutoFit/>
          </a:bodyPr>
          <a:lstStyle/>
          <a:p>
            <a:r>
              <a:rPr lang="en-US" dirty="0">
                <a:solidFill>
                  <a:schemeClr val="tx1">
                    <a:lumMod val="75000"/>
                    <a:lumOff val="25000"/>
                  </a:schemeClr>
                </a:solidFill>
              </a:rPr>
              <a:t>Indicates High Importance in slide show.</a:t>
            </a:r>
          </a:p>
        </p:txBody>
      </p:sp>
    </p:spTree>
    <p:extLst>
      <p:ext uri="{BB962C8B-B14F-4D97-AF65-F5344CB8AC3E}">
        <p14:creationId xmlns:p14="http://schemas.microsoft.com/office/powerpoint/2010/main" val="3821437287"/>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60A9-2B21-4524-B635-7B8E7EC16869}"/>
              </a:ext>
            </a:extLst>
          </p:cNvPr>
          <p:cNvSpPr>
            <a:spLocks noGrp="1"/>
          </p:cNvSpPr>
          <p:nvPr>
            <p:ph type="title"/>
          </p:nvPr>
        </p:nvSpPr>
        <p:spPr/>
        <p:txBody>
          <a:bodyPr/>
          <a:lstStyle/>
          <a:p>
            <a:r>
              <a:rPr lang="en-US" dirty="0"/>
              <a:t>What is it?</a:t>
            </a:r>
          </a:p>
        </p:txBody>
      </p:sp>
      <p:sp>
        <p:nvSpPr>
          <p:cNvPr id="3" name="Content Placeholder 2">
            <a:extLst>
              <a:ext uri="{FF2B5EF4-FFF2-40B4-BE49-F238E27FC236}">
                <a16:creationId xmlns:a16="http://schemas.microsoft.com/office/drawing/2014/main" id="{85573A0A-4F7D-488F-8559-4FA92ADBEDD7}"/>
              </a:ext>
            </a:extLst>
          </p:cNvPr>
          <p:cNvSpPr>
            <a:spLocks noGrp="1"/>
          </p:cNvSpPr>
          <p:nvPr>
            <p:ph idx="1"/>
          </p:nvPr>
        </p:nvSpPr>
        <p:spPr>
          <a:xfrm>
            <a:off x="838200" y="1838877"/>
            <a:ext cx="10515600" cy="1792218"/>
          </a:xfrm>
        </p:spPr>
        <p:txBody>
          <a:bodyPr/>
          <a:lstStyle/>
          <a:p>
            <a:pPr marL="0" indent="0">
              <a:buNone/>
            </a:pPr>
            <a:r>
              <a:rPr lang="en-US" dirty="0"/>
              <a:t>Patellar Tendonitis is an injury to the tendon connecting the knee cap to the shin bone. It is usually caused by over use over long periods of time. This is most common in athletes who jump very frequently.</a:t>
            </a:r>
          </a:p>
          <a:p>
            <a:pPr marL="0" indent="0">
              <a:buNone/>
            </a:pPr>
            <a:r>
              <a:rPr lang="en-US" sz="1800" dirty="0"/>
              <a:t>(High jumpers, volleyball players, basketball players, etc.)</a:t>
            </a:r>
          </a:p>
        </p:txBody>
      </p:sp>
      <p:pic>
        <p:nvPicPr>
          <p:cNvPr id="5" name="Picture 4">
            <a:extLst>
              <a:ext uri="{FF2B5EF4-FFF2-40B4-BE49-F238E27FC236}">
                <a16:creationId xmlns:a16="http://schemas.microsoft.com/office/drawing/2014/main" id="{78098CB2-C791-4D7F-B892-C4F1488781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8663" y="2885453"/>
            <a:ext cx="4125137" cy="2159251"/>
          </a:xfrm>
          <a:prstGeom prst="rect">
            <a:avLst/>
          </a:prstGeom>
        </p:spPr>
      </p:pic>
      <p:sp>
        <p:nvSpPr>
          <p:cNvPr id="6" name="Rectangle 5">
            <a:extLst>
              <a:ext uri="{FF2B5EF4-FFF2-40B4-BE49-F238E27FC236}">
                <a16:creationId xmlns:a16="http://schemas.microsoft.com/office/drawing/2014/main" id="{9E12AD34-2071-47F8-93BE-553AC2FCF182}"/>
              </a:ext>
            </a:extLst>
          </p:cNvPr>
          <p:cNvSpPr/>
          <p:nvPr/>
        </p:nvSpPr>
        <p:spPr>
          <a:xfrm>
            <a:off x="7038361" y="5044704"/>
            <a:ext cx="4839452" cy="523220"/>
          </a:xfrm>
          <a:prstGeom prst="rect">
            <a:avLst/>
          </a:prstGeom>
        </p:spPr>
        <p:txBody>
          <a:bodyPr wrap="square">
            <a:spAutoFit/>
          </a:bodyPr>
          <a:lstStyle/>
          <a:p>
            <a:r>
              <a:rPr lang="en-US" sz="1400" dirty="0"/>
              <a:t>https://www.enerskin.com/blogs/blogs/patellar-tendonitis-exercises-treatment</a:t>
            </a:r>
          </a:p>
        </p:txBody>
      </p:sp>
      <p:pic>
        <p:nvPicPr>
          <p:cNvPr id="7" name="Picture 6">
            <a:extLst>
              <a:ext uri="{FF2B5EF4-FFF2-40B4-BE49-F238E27FC236}">
                <a16:creationId xmlns:a16="http://schemas.microsoft.com/office/drawing/2014/main" id="{20E35553-1FAD-4498-A852-4BC8AA95D9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327" y="3938385"/>
            <a:ext cx="2176070" cy="1554530"/>
          </a:xfrm>
          <a:prstGeom prst="rect">
            <a:avLst/>
          </a:prstGeom>
        </p:spPr>
      </p:pic>
      <p:sp>
        <p:nvSpPr>
          <p:cNvPr id="8" name="Rectangle 7">
            <a:extLst>
              <a:ext uri="{FF2B5EF4-FFF2-40B4-BE49-F238E27FC236}">
                <a16:creationId xmlns:a16="http://schemas.microsoft.com/office/drawing/2014/main" id="{9BFCE7C6-29BB-4040-9571-8606741A713B}"/>
              </a:ext>
            </a:extLst>
          </p:cNvPr>
          <p:cNvSpPr/>
          <p:nvPr/>
        </p:nvSpPr>
        <p:spPr>
          <a:xfrm>
            <a:off x="314187" y="5510541"/>
            <a:ext cx="3326296" cy="923330"/>
          </a:xfrm>
          <a:prstGeom prst="rect">
            <a:avLst/>
          </a:prstGeom>
        </p:spPr>
        <p:txBody>
          <a:bodyPr wrap="square">
            <a:spAutoFit/>
          </a:bodyPr>
          <a:lstStyle/>
          <a:p>
            <a:r>
              <a:rPr lang="en-US" sz="900" dirty="0"/>
              <a:t>https://www.bing.com/images/search?view=detailV2&amp;id=5AC8B8EE8226AA787157FC0577A889D10ACABDBD&amp;thid=OIP.iDopFYg7dquaM1tlb2c0fwHaFS&amp;mediaurl=http%3A%2F%2F4.bp.blogspot.com%2F-4tKfDJ6xoB0%2FUo-L2OcP9EI%2FAAAAAAAAAA4%2FAEBe4p-3Qsg%2Fs1600%2Fhigh%2Bjump.jpg&amp;exph=1143&amp;expw=1600&amp;q=high+jump&amp;selectedindex=10&amp;ajaxhist=0&amp;vt=0&amp;eim=1,2,6</a:t>
            </a:r>
          </a:p>
        </p:txBody>
      </p:sp>
    </p:spTree>
    <p:extLst>
      <p:ext uri="{BB962C8B-B14F-4D97-AF65-F5344CB8AC3E}">
        <p14:creationId xmlns:p14="http://schemas.microsoft.com/office/powerpoint/2010/main" val="1626208574"/>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4E750-D172-4448-AE1C-59978EA14BA1}"/>
              </a:ext>
            </a:extLst>
          </p:cNvPr>
          <p:cNvSpPr>
            <a:spLocks noGrp="1"/>
          </p:cNvSpPr>
          <p:nvPr>
            <p:ph type="title"/>
          </p:nvPr>
        </p:nvSpPr>
        <p:spPr/>
        <p:txBody>
          <a:bodyPr/>
          <a:lstStyle/>
          <a:p>
            <a:r>
              <a:rPr lang="en-US" dirty="0"/>
              <a:t>Causes</a:t>
            </a:r>
          </a:p>
        </p:txBody>
      </p:sp>
      <p:sp>
        <p:nvSpPr>
          <p:cNvPr id="3" name="Content Placeholder 2">
            <a:extLst>
              <a:ext uri="{FF2B5EF4-FFF2-40B4-BE49-F238E27FC236}">
                <a16:creationId xmlns:a16="http://schemas.microsoft.com/office/drawing/2014/main" id="{2A01ED3C-A970-4B95-AC1A-D66D323A5FB4}"/>
              </a:ext>
            </a:extLst>
          </p:cNvPr>
          <p:cNvSpPr>
            <a:spLocks noGrp="1"/>
          </p:cNvSpPr>
          <p:nvPr>
            <p:ph idx="1"/>
          </p:nvPr>
        </p:nvSpPr>
        <p:spPr/>
        <p:txBody>
          <a:bodyPr>
            <a:normAutofit/>
          </a:bodyPr>
          <a:lstStyle/>
          <a:p>
            <a:r>
              <a:rPr lang="en-US" dirty="0"/>
              <a:t>Increase in training frequency rapidly and suddenly.</a:t>
            </a:r>
          </a:p>
          <a:p>
            <a:r>
              <a:rPr lang="en-US" dirty="0"/>
              <a:t> training on rigid surfaces.</a:t>
            </a:r>
          </a:p>
          <a:p>
            <a:r>
              <a:rPr lang="en-US" dirty="0"/>
              <a:t> lack of stretching/ poor flexibility (tight quads, hip flexors, and hamstrings). </a:t>
            </a:r>
          </a:p>
          <a:p>
            <a:r>
              <a:rPr lang="en-US" dirty="0"/>
              <a:t>Poor foot posture.</a:t>
            </a:r>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225573242"/>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DA8B-1C15-44BD-A297-B8CD1CEC63DE}"/>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93AFDC46-0B87-4F16-9FC2-94DCFE283DAD}"/>
              </a:ext>
            </a:extLst>
          </p:cNvPr>
          <p:cNvSpPr>
            <a:spLocks noGrp="1"/>
          </p:cNvSpPr>
          <p:nvPr>
            <p:ph idx="1"/>
          </p:nvPr>
        </p:nvSpPr>
        <p:spPr/>
        <p:txBody>
          <a:bodyPr/>
          <a:lstStyle/>
          <a:p>
            <a:r>
              <a:rPr lang="en-US" dirty="0"/>
              <a:t>Taking blood thinners (Advil) promotes blood flow to the inflamed knee.</a:t>
            </a:r>
          </a:p>
          <a:p>
            <a:r>
              <a:rPr lang="en-US" dirty="0"/>
              <a:t>Various strengthening exercises.</a:t>
            </a:r>
          </a:p>
          <a:p>
            <a:r>
              <a:rPr lang="en-US" dirty="0"/>
              <a:t>Various stretches.</a:t>
            </a:r>
          </a:p>
          <a:p>
            <a:r>
              <a:rPr lang="en-US" dirty="0"/>
              <a:t>Properly warming up before exercise.</a:t>
            </a:r>
          </a:p>
          <a:p>
            <a:r>
              <a:rPr lang="en-US" dirty="0"/>
              <a:t>Taking a rest from utilization. </a:t>
            </a:r>
          </a:p>
          <a:p>
            <a:r>
              <a:rPr lang="en-US" dirty="0"/>
              <a:t>Icing after use. </a:t>
            </a:r>
          </a:p>
        </p:txBody>
      </p:sp>
      <p:sp>
        <p:nvSpPr>
          <p:cNvPr id="4" name="Star: 5 Points 3">
            <a:extLst>
              <a:ext uri="{FF2B5EF4-FFF2-40B4-BE49-F238E27FC236}">
                <a16:creationId xmlns:a16="http://schemas.microsoft.com/office/drawing/2014/main" id="{C47CB0EC-F426-4E38-8CC2-99A9B1365796}"/>
              </a:ext>
            </a:extLst>
          </p:cNvPr>
          <p:cNvSpPr/>
          <p:nvPr/>
        </p:nvSpPr>
        <p:spPr>
          <a:xfrm>
            <a:off x="258417" y="3718990"/>
            <a:ext cx="427383" cy="3975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042912"/>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CABC-E044-42FA-BD2C-CCD823A8B5EA}"/>
              </a:ext>
            </a:extLst>
          </p:cNvPr>
          <p:cNvSpPr>
            <a:spLocks noGrp="1"/>
          </p:cNvSpPr>
          <p:nvPr>
            <p:ph type="title"/>
          </p:nvPr>
        </p:nvSpPr>
        <p:spPr/>
        <p:txBody>
          <a:bodyPr/>
          <a:lstStyle/>
          <a:p>
            <a:r>
              <a:rPr lang="en-US" dirty="0"/>
              <a:t>Warm up</a:t>
            </a:r>
          </a:p>
        </p:txBody>
      </p:sp>
      <p:sp>
        <p:nvSpPr>
          <p:cNvPr id="3" name="Content Placeholder 2">
            <a:extLst>
              <a:ext uri="{FF2B5EF4-FFF2-40B4-BE49-F238E27FC236}">
                <a16:creationId xmlns:a16="http://schemas.microsoft.com/office/drawing/2014/main" id="{B4908564-A095-4BEB-B637-9E83D6DC3ED7}"/>
              </a:ext>
            </a:extLst>
          </p:cNvPr>
          <p:cNvSpPr>
            <a:spLocks noGrp="1"/>
          </p:cNvSpPr>
          <p:nvPr>
            <p:ph idx="1"/>
          </p:nvPr>
        </p:nvSpPr>
        <p:spPr/>
        <p:txBody>
          <a:bodyPr/>
          <a:lstStyle/>
          <a:p>
            <a:pPr marL="0" indent="0">
              <a:buNone/>
            </a:pPr>
            <a:r>
              <a:rPr lang="en-US" dirty="0"/>
              <a:t>Before strengthening and stretching, it is important to warm up the muscles in this region to have your blood pumping. Some examples are provided below. </a:t>
            </a:r>
          </a:p>
          <a:p>
            <a:pPr marL="0" indent="0">
              <a:buNone/>
            </a:pPr>
            <a:endParaRPr lang="en-US" dirty="0"/>
          </a:p>
          <a:p>
            <a:r>
              <a:rPr lang="en-US" dirty="0"/>
              <a:t>Treadmill Jog 5-10 min</a:t>
            </a:r>
          </a:p>
          <a:p>
            <a:r>
              <a:rPr lang="en-US" dirty="0"/>
              <a:t>Bike for 5-10 min.</a:t>
            </a:r>
          </a:p>
          <a:p>
            <a:r>
              <a:rPr lang="en-US" dirty="0"/>
              <a:t>Elliptical 5-10 min.</a:t>
            </a:r>
          </a:p>
        </p:txBody>
      </p:sp>
      <p:pic>
        <p:nvPicPr>
          <p:cNvPr id="5" name="Picture 4">
            <a:extLst>
              <a:ext uri="{FF2B5EF4-FFF2-40B4-BE49-F238E27FC236}">
                <a16:creationId xmlns:a16="http://schemas.microsoft.com/office/drawing/2014/main" id="{49D90032-6D77-4193-929D-B575A00F9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4660" y="2850184"/>
            <a:ext cx="2179844" cy="2179844"/>
          </a:xfrm>
          <a:prstGeom prst="rect">
            <a:avLst/>
          </a:prstGeom>
        </p:spPr>
      </p:pic>
      <p:sp>
        <p:nvSpPr>
          <p:cNvPr id="6" name="TextBox 5">
            <a:extLst>
              <a:ext uri="{FF2B5EF4-FFF2-40B4-BE49-F238E27FC236}">
                <a16:creationId xmlns:a16="http://schemas.microsoft.com/office/drawing/2014/main" id="{1EF32607-EFCF-408D-AFF1-26BC6FF38D9B}"/>
              </a:ext>
            </a:extLst>
          </p:cNvPr>
          <p:cNvSpPr txBox="1"/>
          <p:nvPr/>
        </p:nvSpPr>
        <p:spPr>
          <a:xfrm>
            <a:off x="8514660" y="5030028"/>
            <a:ext cx="2179844" cy="430887"/>
          </a:xfrm>
          <a:prstGeom prst="rect">
            <a:avLst/>
          </a:prstGeom>
          <a:noFill/>
        </p:spPr>
        <p:txBody>
          <a:bodyPr wrap="square" rtlCol="0">
            <a:spAutoFit/>
          </a:bodyPr>
          <a:lstStyle/>
          <a:p>
            <a:r>
              <a:rPr lang="en-US" sz="1100" dirty="0"/>
              <a:t>blog.soletreadmills.com/</a:t>
            </a:r>
            <a:r>
              <a:rPr lang="en-US" sz="1100" dirty="0" err="1"/>
              <a:t>wordpress</a:t>
            </a:r>
            <a:r>
              <a:rPr lang="en-US" sz="1100" dirty="0"/>
              <a:t>/</a:t>
            </a:r>
          </a:p>
        </p:txBody>
      </p:sp>
    </p:spTree>
    <p:extLst>
      <p:ext uri="{BB962C8B-B14F-4D97-AF65-F5344CB8AC3E}">
        <p14:creationId xmlns:p14="http://schemas.microsoft.com/office/powerpoint/2010/main" val="4217141896"/>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48D98-0117-404D-8E6A-E8B203883FD7}"/>
              </a:ext>
            </a:extLst>
          </p:cNvPr>
          <p:cNvSpPr>
            <a:spLocks noGrp="1"/>
          </p:cNvSpPr>
          <p:nvPr>
            <p:ph type="title"/>
          </p:nvPr>
        </p:nvSpPr>
        <p:spPr/>
        <p:txBody>
          <a:bodyPr/>
          <a:lstStyle/>
          <a:p>
            <a:r>
              <a:rPr lang="en-US" dirty="0"/>
              <a:t>Strengthening</a:t>
            </a:r>
          </a:p>
        </p:txBody>
      </p:sp>
      <p:sp>
        <p:nvSpPr>
          <p:cNvPr id="3" name="Content Placeholder 2">
            <a:extLst>
              <a:ext uri="{FF2B5EF4-FFF2-40B4-BE49-F238E27FC236}">
                <a16:creationId xmlns:a16="http://schemas.microsoft.com/office/drawing/2014/main" id="{3F44ED2B-AA42-410D-911B-3D93B0994CDD}"/>
              </a:ext>
            </a:extLst>
          </p:cNvPr>
          <p:cNvSpPr>
            <a:spLocks noGrp="1"/>
          </p:cNvSpPr>
          <p:nvPr>
            <p:ph idx="1"/>
          </p:nvPr>
        </p:nvSpPr>
        <p:spPr>
          <a:xfrm>
            <a:off x="761448" y="1369214"/>
            <a:ext cx="5257800" cy="4351338"/>
          </a:xfrm>
        </p:spPr>
        <p:txBody>
          <a:bodyPr>
            <a:normAutofit/>
          </a:bodyPr>
          <a:lstStyle/>
          <a:p>
            <a:pPr marL="0" indent="0">
              <a:buNone/>
            </a:pPr>
            <a:r>
              <a:rPr lang="en-US" dirty="0"/>
              <a:t>Step Up </a:t>
            </a:r>
          </a:p>
          <a:p>
            <a:r>
              <a:rPr lang="en-US" dirty="0"/>
              <a:t>Place small foot stool on ground next to a wall (use wall for stability if needed).</a:t>
            </a:r>
          </a:p>
          <a:p>
            <a:r>
              <a:rPr lang="en-US" dirty="0"/>
              <a:t>Step up on one leg, while keeping your back straight.</a:t>
            </a:r>
          </a:p>
          <a:p>
            <a:r>
              <a:rPr lang="en-US" dirty="0"/>
              <a:t>Bring opposite leg on to foot stool, then step down, one foot at a time. </a:t>
            </a:r>
          </a:p>
          <a:p>
            <a:r>
              <a:rPr lang="en-US" dirty="0"/>
              <a:t>Repeat 8 – 12 times.</a:t>
            </a:r>
          </a:p>
        </p:txBody>
      </p:sp>
      <p:pic>
        <p:nvPicPr>
          <p:cNvPr id="6" name="Picture 5">
            <a:extLst>
              <a:ext uri="{FF2B5EF4-FFF2-40B4-BE49-F238E27FC236}">
                <a16:creationId xmlns:a16="http://schemas.microsoft.com/office/drawing/2014/main" id="{0A2A08E8-C252-4C9B-8F8B-470549D2EE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5060" y="2282541"/>
            <a:ext cx="3864314" cy="2524685"/>
          </a:xfrm>
          <a:prstGeom prst="rect">
            <a:avLst/>
          </a:prstGeom>
        </p:spPr>
      </p:pic>
      <p:sp>
        <p:nvSpPr>
          <p:cNvPr id="7" name="TextBox 6">
            <a:extLst>
              <a:ext uri="{FF2B5EF4-FFF2-40B4-BE49-F238E27FC236}">
                <a16:creationId xmlns:a16="http://schemas.microsoft.com/office/drawing/2014/main" id="{00F006A6-495C-4F6D-B24D-AD7948F4DC3E}"/>
              </a:ext>
            </a:extLst>
          </p:cNvPr>
          <p:cNvSpPr txBox="1"/>
          <p:nvPr/>
        </p:nvSpPr>
        <p:spPr>
          <a:xfrm>
            <a:off x="7076661" y="4991394"/>
            <a:ext cx="3856382" cy="707886"/>
          </a:xfrm>
          <a:prstGeom prst="rect">
            <a:avLst/>
          </a:prstGeom>
          <a:noFill/>
        </p:spPr>
        <p:txBody>
          <a:bodyPr wrap="square" rtlCol="0">
            <a:spAutoFit/>
          </a:bodyPr>
          <a:lstStyle/>
          <a:p>
            <a:r>
              <a:rPr lang="en-US" sz="1100" dirty="0"/>
              <a:t>https://myhealth.alberta.ca/Health/aftercareinformation/pages/conditions.aspx?hwid=bo1598</a:t>
            </a:r>
          </a:p>
          <a:p>
            <a:endParaRPr lang="en-US" dirty="0"/>
          </a:p>
        </p:txBody>
      </p:sp>
      <p:cxnSp>
        <p:nvCxnSpPr>
          <p:cNvPr id="9" name="Straight Connector 8">
            <a:extLst>
              <a:ext uri="{FF2B5EF4-FFF2-40B4-BE49-F238E27FC236}">
                <a16:creationId xmlns:a16="http://schemas.microsoft.com/office/drawing/2014/main" id="{9CB4D5C1-8DC8-40B8-A338-C7D259DE48D1}"/>
              </a:ext>
            </a:extLst>
          </p:cNvPr>
          <p:cNvCxnSpPr>
            <a:cxnSpLocks/>
          </p:cNvCxnSpPr>
          <p:nvPr/>
        </p:nvCxnSpPr>
        <p:spPr>
          <a:xfrm>
            <a:off x="291548" y="1683026"/>
            <a:ext cx="549965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875347"/>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6D53-3BF7-497C-BF7E-84F68DEC8181}"/>
              </a:ext>
            </a:extLst>
          </p:cNvPr>
          <p:cNvSpPr>
            <a:spLocks noGrp="1"/>
          </p:cNvSpPr>
          <p:nvPr>
            <p:ph type="title"/>
          </p:nvPr>
        </p:nvSpPr>
        <p:spPr/>
        <p:txBody>
          <a:bodyPr/>
          <a:lstStyle/>
          <a:p>
            <a:r>
              <a:rPr lang="en-US" dirty="0"/>
              <a:t>Strengthening</a:t>
            </a:r>
          </a:p>
        </p:txBody>
      </p:sp>
      <p:sp>
        <p:nvSpPr>
          <p:cNvPr id="5" name="Content Placeholder 2">
            <a:extLst>
              <a:ext uri="{FF2B5EF4-FFF2-40B4-BE49-F238E27FC236}">
                <a16:creationId xmlns:a16="http://schemas.microsoft.com/office/drawing/2014/main" id="{D3474FE5-A425-41CB-A470-DCCED63C98D1}"/>
              </a:ext>
            </a:extLst>
          </p:cNvPr>
          <p:cNvSpPr>
            <a:spLocks noGrp="1"/>
          </p:cNvSpPr>
          <p:nvPr>
            <p:ph idx="1"/>
          </p:nvPr>
        </p:nvSpPr>
        <p:spPr>
          <a:xfrm>
            <a:off x="838200" y="1690688"/>
            <a:ext cx="5257800" cy="4351338"/>
          </a:xfrm>
        </p:spPr>
        <p:txBody>
          <a:bodyPr>
            <a:normAutofit/>
          </a:bodyPr>
          <a:lstStyle/>
          <a:p>
            <a:pPr marL="0" indent="0">
              <a:buNone/>
            </a:pPr>
            <a:r>
              <a:rPr lang="en-US" dirty="0"/>
              <a:t>Half – Squat with knees and feet turned out to the side.</a:t>
            </a:r>
          </a:p>
          <a:p>
            <a:r>
              <a:rPr lang="en-US" dirty="0"/>
              <a:t>Stand with feet shoulder width apart, and turn feet 45 degrees laterally.</a:t>
            </a:r>
          </a:p>
          <a:p>
            <a:r>
              <a:rPr lang="en-US" dirty="0"/>
              <a:t>Squat down about half way, keep glutes tight, and keep the back straight going up and down. </a:t>
            </a:r>
          </a:p>
          <a:p>
            <a:r>
              <a:rPr lang="en-US" dirty="0"/>
              <a:t>Repeat 8 -12 times. </a:t>
            </a:r>
          </a:p>
        </p:txBody>
      </p:sp>
      <p:pic>
        <p:nvPicPr>
          <p:cNvPr id="8" name="Picture 7">
            <a:extLst>
              <a:ext uri="{FF2B5EF4-FFF2-40B4-BE49-F238E27FC236}">
                <a16:creationId xmlns:a16="http://schemas.microsoft.com/office/drawing/2014/main" id="{D9E2C7FE-D2E4-4C7A-BF46-9AD2D02C08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301" y="345445"/>
            <a:ext cx="3317170" cy="2167218"/>
          </a:xfrm>
          <a:prstGeom prst="rect">
            <a:avLst/>
          </a:prstGeom>
        </p:spPr>
      </p:pic>
      <p:sp>
        <p:nvSpPr>
          <p:cNvPr id="9" name="TextBox 8">
            <a:extLst>
              <a:ext uri="{FF2B5EF4-FFF2-40B4-BE49-F238E27FC236}">
                <a16:creationId xmlns:a16="http://schemas.microsoft.com/office/drawing/2014/main" id="{E6037A96-733A-4C06-95BE-4612D570A6A5}"/>
              </a:ext>
            </a:extLst>
          </p:cNvPr>
          <p:cNvSpPr txBox="1"/>
          <p:nvPr/>
        </p:nvSpPr>
        <p:spPr>
          <a:xfrm>
            <a:off x="7087138" y="2592042"/>
            <a:ext cx="3856382" cy="707886"/>
          </a:xfrm>
          <a:prstGeom prst="rect">
            <a:avLst/>
          </a:prstGeom>
          <a:noFill/>
        </p:spPr>
        <p:txBody>
          <a:bodyPr wrap="square" rtlCol="0">
            <a:spAutoFit/>
          </a:bodyPr>
          <a:lstStyle/>
          <a:p>
            <a:r>
              <a:rPr lang="en-US" sz="1100" dirty="0"/>
              <a:t>https://myhealth.alberta.ca/Health/aftercareinformation/pages/conditions.aspx?hwid=bo1598</a:t>
            </a:r>
          </a:p>
          <a:p>
            <a:endParaRPr lang="en-US" dirty="0"/>
          </a:p>
        </p:txBody>
      </p:sp>
      <p:pic>
        <p:nvPicPr>
          <p:cNvPr id="11" name="Picture 10">
            <a:extLst>
              <a:ext uri="{FF2B5EF4-FFF2-40B4-BE49-F238E27FC236}">
                <a16:creationId xmlns:a16="http://schemas.microsoft.com/office/drawing/2014/main" id="{B8AEA194-ECCC-4D70-AD22-88F4821A5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7138" y="3165484"/>
            <a:ext cx="2067354" cy="2278076"/>
          </a:xfrm>
          <a:prstGeom prst="rect">
            <a:avLst/>
          </a:prstGeom>
        </p:spPr>
      </p:pic>
      <p:sp>
        <p:nvSpPr>
          <p:cNvPr id="12" name="Rectangle 11">
            <a:extLst>
              <a:ext uri="{FF2B5EF4-FFF2-40B4-BE49-F238E27FC236}">
                <a16:creationId xmlns:a16="http://schemas.microsoft.com/office/drawing/2014/main" id="{D355E214-F040-486A-B1D2-98ACD7E8A2B7}"/>
              </a:ext>
            </a:extLst>
          </p:cNvPr>
          <p:cNvSpPr/>
          <p:nvPr/>
        </p:nvSpPr>
        <p:spPr>
          <a:xfrm>
            <a:off x="9154492" y="4054205"/>
            <a:ext cx="2287366" cy="1446550"/>
          </a:xfrm>
          <a:prstGeom prst="rect">
            <a:avLst/>
          </a:prstGeom>
        </p:spPr>
        <p:txBody>
          <a:bodyPr wrap="square">
            <a:spAutoFit/>
          </a:bodyPr>
          <a:lstStyle/>
          <a:p>
            <a:r>
              <a:rPr lang="en-US" sz="800" dirty="0"/>
              <a:t>https://www.bing.com/images/search?q=imgurl%3ahttp%3a%2f%2fcolorsnspirits.com%2fwp-content%2fuploads%2f2013%2f04%2fsquat-2.jpg&amp;view=detailv2&amp;iss=sbi&amp;rtpu=%2fsearch%3fq%3dhalf+squat&amp;form=IEQNAI&amp;selectedindex=0&amp;id=http%3A%2F%2Fcolorsnspirits.com%2Fwp-content%2Fuploads%2F2013%2F04%2Fsquat-2.jpg&amp;mediaurl=http%3A%2F%2Fcolorsnspirits.com%2Fwp-content%2Fuploads%2F2013%2F04%2Fsquat-2.jpg&amp;exph=0&amp;expw=0&amp;vt=2&amp;sim=11</a:t>
            </a:r>
          </a:p>
        </p:txBody>
      </p:sp>
      <p:cxnSp>
        <p:nvCxnSpPr>
          <p:cNvPr id="13" name="Straight Connector 12">
            <a:extLst>
              <a:ext uri="{FF2B5EF4-FFF2-40B4-BE49-F238E27FC236}">
                <a16:creationId xmlns:a16="http://schemas.microsoft.com/office/drawing/2014/main" id="{F8A47EEF-6AF4-44C0-B1EA-AE42D01DBAF9}"/>
              </a:ext>
            </a:extLst>
          </p:cNvPr>
          <p:cNvCxnSpPr>
            <a:cxnSpLocks/>
          </p:cNvCxnSpPr>
          <p:nvPr/>
        </p:nvCxnSpPr>
        <p:spPr>
          <a:xfrm>
            <a:off x="291548" y="1683026"/>
            <a:ext cx="549965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537253"/>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4A8F-0E8E-4FD6-A35A-65D8CC6D7DB1}"/>
              </a:ext>
            </a:extLst>
          </p:cNvPr>
          <p:cNvSpPr>
            <a:spLocks noGrp="1"/>
          </p:cNvSpPr>
          <p:nvPr>
            <p:ph type="title"/>
          </p:nvPr>
        </p:nvSpPr>
        <p:spPr/>
        <p:txBody>
          <a:bodyPr/>
          <a:lstStyle/>
          <a:p>
            <a:r>
              <a:rPr lang="en-US" dirty="0"/>
              <a:t>Strengthening </a:t>
            </a:r>
          </a:p>
        </p:txBody>
      </p:sp>
      <p:sp>
        <p:nvSpPr>
          <p:cNvPr id="4" name="Content Placeholder 2">
            <a:extLst>
              <a:ext uri="{FF2B5EF4-FFF2-40B4-BE49-F238E27FC236}">
                <a16:creationId xmlns:a16="http://schemas.microsoft.com/office/drawing/2014/main" id="{2D77B03F-CC27-49BA-9E23-82785C833366}"/>
              </a:ext>
            </a:extLst>
          </p:cNvPr>
          <p:cNvSpPr>
            <a:spLocks noGrp="1"/>
          </p:cNvSpPr>
          <p:nvPr>
            <p:ph idx="1"/>
          </p:nvPr>
        </p:nvSpPr>
        <p:spPr>
          <a:xfrm>
            <a:off x="838200" y="1452149"/>
            <a:ext cx="5257800" cy="4351338"/>
          </a:xfrm>
        </p:spPr>
        <p:txBody>
          <a:bodyPr>
            <a:normAutofit/>
          </a:bodyPr>
          <a:lstStyle/>
          <a:p>
            <a:pPr marL="0" indent="0">
              <a:buNone/>
            </a:pPr>
            <a:r>
              <a:rPr lang="en-US" dirty="0"/>
              <a:t>Single Leg Decline Squat</a:t>
            </a:r>
          </a:p>
          <a:p>
            <a:r>
              <a:rPr lang="en-US" dirty="0"/>
              <a:t>Stand on injured leg, and squat on said leg (on triangular platform). </a:t>
            </a:r>
          </a:p>
          <a:p>
            <a:r>
              <a:rPr lang="en-US" dirty="0"/>
              <a:t>Place hands on hips or in front of you to keep balance. Flex knee to about 60 degrees before coming back up. </a:t>
            </a:r>
          </a:p>
          <a:p>
            <a:r>
              <a:rPr lang="en-US" dirty="0"/>
              <a:t>Repeat 8-12 times. </a:t>
            </a:r>
          </a:p>
        </p:txBody>
      </p:sp>
      <p:sp>
        <p:nvSpPr>
          <p:cNvPr id="5" name="Rectangle 4">
            <a:extLst>
              <a:ext uri="{FF2B5EF4-FFF2-40B4-BE49-F238E27FC236}">
                <a16:creationId xmlns:a16="http://schemas.microsoft.com/office/drawing/2014/main" id="{8ED5D18B-7B3F-4D82-9EEC-D0457D8549B8}"/>
              </a:ext>
            </a:extLst>
          </p:cNvPr>
          <p:cNvSpPr/>
          <p:nvPr/>
        </p:nvSpPr>
        <p:spPr>
          <a:xfrm>
            <a:off x="7023653" y="4298531"/>
            <a:ext cx="4572000" cy="461665"/>
          </a:xfrm>
          <a:prstGeom prst="rect">
            <a:avLst/>
          </a:prstGeom>
        </p:spPr>
        <p:txBody>
          <a:bodyPr wrap="square">
            <a:spAutoFit/>
          </a:bodyPr>
          <a:lstStyle/>
          <a:p>
            <a:r>
              <a:rPr lang="en-US" sz="1200" dirty="0"/>
              <a:t>https://www.raynersmale.com/blog/2015/10/27/understanding-patella-tendinopathy-management-of-jumpers-knee</a:t>
            </a:r>
          </a:p>
        </p:txBody>
      </p:sp>
      <p:pic>
        <p:nvPicPr>
          <p:cNvPr id="7" name="Picture 6">
            <a:extLst>
              <a:ext uri="{FF2B5EF4-FFF2-40B4-BE49-F238E27FC236}">
                <a16:creationId xmlns:a16="http://schemas.microsoft.com/office/drawing/2014/main" id="{388B7A84-919E-4BC9-B846-303082877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9476" y="265664"/>
            <a:ext cx="2857500" cy="3914775"/>
          </a:xfrm>
          <a:prstGeom prst="rect">
            <a:avLst/>
          </a:prstGeom>
        </p:spPr>
      </p:pic>
      <p:cxnSp>
        <p:nvCxnSpPr>
          <p:cNvPr id="8" name="Straight Connector 7">
            <a:extLst>
              <a:ext uri="{FF2B5EF4-FFF2-40B4-BE49-F238E27FC236}">
                <a16:creationId xmlns:a16="http://schemas.microsoft.com/office/drawing/2014/main" id="{34CAABFC-DE2C-4EE4-8E12-DE59232AB4E4}"/>
              </a:ext>
            </a:extLst>
          </p:cNvPr>
          <p:cNvCxnSpPr>
            <a:cxnSpLocks/>
          </p:cNvCxnSpPr>
          <p:nvPr/>
        </p:nvCxnSpPr>
        <p:spPr>
          <a:xfrm>
            <a:off x="291548" y="1683026"/>
            <a:ext cx="549965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8850183"/>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0F00-A12B-4964-AB5F-F0B61E2F5AED}"/>
              </a:ext>
            </a:extLst>
          </p:cNvPr>
          <p:cNvSpPr>
            <a:spLocks noGrp="1"/>
          </p:cNvSpPr>
          <p:nvPr>
            <p:ph type="title"/>
          </p:nvPr>
        </p:nvSpPr>
        <p:spPr/>
        <p:txBody>
          <a:bodyPr/>
          <a:lstStyle/>
          <a:p>
            <a:r>
              <a:rPr lang="en-US" dirty="0"/>
              <a:t>Stretches</a:t>
            </a:r>
          </a:p>
        </p:txBody>
      </p:sp>
      <p:sp>
        <p:nvSpPr>
          <p:cNvPr id="4" name="Content Placeholder 2">
            <a:extLst>
              <a:ext uri="{FF2B5EF4-FFF2-40B4-BE49-F238E27FC236}">
                <a16:creationId xmlns:a16="http://schemas.microsoft.com/office/drawing/2014/main" id="{BFC8F58B-6F9C-4A73-8FF9-7820571E8A96}"/>
              </a:ext>
            </a:extLst>
          </p:cNvPr>
          <p:cNvSpPr>
            <a:spLocks noGrp="1"/>
          </p:cNvSpPr>
          <p:nvPr>
            <p:ph idx="1"/>
          </p:nvPr>
        </p:nvSpPr>
        <p:spPr>
          <a:xfrm>
            <a:off x="838200" y="1837765"/>
            <a:ext cx="5257800" cy="4351338"/>
          </a:xfrm>
        </p:spPr>
        <p:txBody>
          <a:bodyPr>
            <a:normAutofit/>
          </a:bodyPr>
          <a:lstStyle/>
          <a:p>
            <a:pPr marL="0" indent="0">
              <a:buNone/>
            </a:pPr>
            <a:r>
              <a:rPr lang="en-US" dirty="0"/>
              <a:t>Hip flexor stretch</a:t>
            </a:r>
          </a:p>
          <a:p>
            <a:r>
              <a:rPr lang="en-US" dirty="0"/>
              <a:t>Lay on the ground facing the ground.</a:t>
            </a:r>
          </a:p>
          <a:p>
            <a:r>
              <a:rPr lang="en-US" dirty="0"/>
              <a:t>Using a towel or band, pull ankle toward your head. </a:t>
            </a:r>
          </a:p>
          <a:p>
            <a:r>
              <a:rPr lang="en-US" dirty="0"/>
              <a:t>Hold for about 20 seconds.</a:t>
            </a:r>
          </a:p>
          <a:p>
            <a:r>
              <a:rPr lang="en-US" dirty="0"/>
              <a:t>Repeat 3 times. </a:t>
            </a:r>
          </a:p>
          <a:p>
            <a:endParaRPr lang="en-US" dirty="0"/>
          </a:p>
          <a:p>
            <a:endParaRPr lang="en-US" dirty="0"/>
          </a:p>
          <a:p>
            <a:pPr marL="0" indent="0">
              <a:buNone/>
            </a:pPr>
            <a:endParaRPr lang="en-US" dirty="0"/>
          </a:p>
          <a:p>
            <a:endParaRPr lang="en-US" dirty="0"/>
          </a:p>
        </p:txBody>
      </p:sp>
      <p:sp>
        <p:nvSpPr>
          <p:cNvPr id="6" name="Rectangle 5">
            <a:extLst>
              <a:ext uri="{FF2B5EF4-FFF2-40B4-BE49-F238E27FC236}">
                <a16:creationId xmlns:a16="http://schemas.microsoft.com/office/drawing/2014/main" id="{FA2321E8-AE8C-4603-92D4-D79E05821892}"/>
              </a:ext>
            </a:extLst>
          </p:cNvPr>
          <p:cNvSpPr/>
          <p:nvPr/>
        </p:nvSpPr>
        <p:spPr>
          <a:xfrm>
            <a:off x="6607312" y="4267398"/>
            <a:ext cx="4492489" cy="461665"/>
          </a:xfrm>
          <a:prstGeom prst="rect">
            <a:avLst/>
          </a:prstGeom>
        </p:spPr>
        <p:txBody>
          <a:bodyPr wrap="square">
            <a:spAutoFit/>
          </a:bodyPr>
          <a:lstStyle/>
          <a:p>
            <a:r>
              <a:rPr lang="en-US" sz="1200" dirty="0"/>
              <a:t>healthybody.me/wp-content/uploads/2014/04/advanced-hip-flexor-exercise-with-band.jpg</a:t>
            </a:r>
          </a:p>
        </p:txBody>
      </p:sp>
      <p:pic>
        <p:nvPicPr>
          <p:cNvPr id="8" name="Picture 7">
            <a:extLst>
              <a:ext uri="{FF2B5EF4-FFF2-40B4-BE49-F238E27FC236}">
                <a16:creationId xmlns:a16="http://schemas.microsoft.com/office/drawing/2014/main" id="{A2D24A1A-9CD4-4020-90D1-992CC3C20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642" y="1201949"/>
            <a:ext cx="4273827" cy="2860950"/>
          </a:xfrm>
          <a:prstGeom prst="rect">
            <a:avLst/>
          </a:prstGeom>
        </p:spPr>
      </p:pic>
      <p:sp>
        <p:nvSpPr>
          <p:cNvPr id="12" name="Star: 5 Points 11">
            <a:extLst>
              <a:ext uri="{FF2B5EF4-FFF2-40B4-BE49-F238E27FC236}">
                <a16:creationId xmlns:a16="http://schemas.microsoft.com/office/drawing/2014/main" id="{FFE5E5B1-0DC3-47A7-8F27-1AB250289D24}"/>
              </a:ext>
            </a:extLst>
          </p:cNvPr>
          <p:cNvSpPr/>
          <p:nvPr/>
        </p:nvSpPr>
        <p:spPr>
          <a:xfrm>
            <a:off x="410817" y="1625730"/>
            <a:ext cx="427383" cy="3975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8614636"/>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AEB9-67DD-456F-A229-F39D64F5EE2D}"/>
              </a:ext>
            </a:extLst>
          </p:cNvPr>
          <p:cNvSpPr>
            <a:spLocks noGrp="1"/>
          </p:cNvSpPr>
          <p:nvPr>
            <p:ph type="title"/>
          </p:nvPr>
        </p:nvSpPr>
        <p:spPr/>
        <p:txBody>
          <a:bodyPr/>
          <a:lstStyle/>
          <a:p>
            <a:r>
              <a:rPr lang="en-US" dirty="0"/>
              <a:t>Stretches</a:t>
            </a:r>
          </a:p>
        </p:txBody>
      </p:sp>
      <p:sp>
        <p:nvSpPr>
          <p:cNvPr id="4" name="Content Placeholder 2">
            <a:extLst>
              <a:ext uri="{FF2B5EF4-FFF2-40B4-BE49-F238E27FC236}">
                <a16:creationId xmlns:a16="http://schemas.microsoft.com/office/drawing/2014/main" id="{4D9E1B35-0FF6-4139-8C9E-CB55D75AFC80}"/>
              </a:ext>
            </a:extLst>
          </p:cNvPr>
          <p:cNvSpPr>
            <a:spLocks noGrp="1"/>
          </p:cNvSpPr>
          <p:nvPr>
            <p:ph idx="1"/>
          </p:nvPr>
        </p:nvSpPr>
        <p:spPr>
          <a:xfrm>
            <a:off x="838200" y="1837765"/>
            <a:ext cx="5257800" cy="4351338"/>
          </a:xfrm>
        </p:spPr>
        <p:txBody>
          <a:bodyPr>
            <a:normAutofit/>
          </a:bodyPr>
          <a:lstStyle/>
          <a:p>
            <a:pPr marL="0" indent="0">
              <a:buNone/>
            </a:pPr>
            <a:r>
              <a:rPr lang="en-US" dirty="0"/>
              <a:t>Quadriceps stretch</a:t>
            </a:r>
          </a:p>
          <a:p>
            <a:r>
              <a:rPr lang="en-US" dirty="0"/>
              <a:t>While standing (next to a wall for support if needed), pull one foot back toward the glutes.</a:t>
            </a:r>
          </a:p>
          <a:p>
            <a:r>
              <a:rPr lang="en-US" dirty="0"/>
              <a:t>Hold for about 20 seconds.</a:t>
            </a:r>
          </a:p>
          <a:p>
            <a:r>
              <a:rPr lang="en-US" dirty="0"/>
              <a:t>Repeat 3 times. </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75597408-070F-494E-AA96-21E42C8FC9F9}"/>
              </a:ext>
            </a:extLst>
          </p:cNvPr>
          <p:cNvSpPr/>
          <p:nvPr/>
        </p:nvSpPr>
        <p:spPr>
          <a:xfrm>
            <a:off x="6400799" y="4604737"/>
            <a:ext cx="5331240" cy="830997"/>
          </a:xfrm>
          <a:prstGeom prst="rect">
            <a:avLst/>
          </a:prstGeom>
        </p:spPr>
        <p:txBody>
          <a:bodyPr wrap="square">
            <a:spAutoFit/>
          </a:bodyPr>
          <a:lstStyle/>
          <a:p>
            <a:r>
              <a:rPr lang="en-US" sz="1200" dirty="0"/>
              <a:t>https://media1.popsugar-assets.com/files/thumbor/NymzlPUHWB0Ezc8NG-q7vg5z57A/fit-in/1024x1024/filters:format_auto-!!-:strip_icc-!!-/2013/07/29/788/n/1922729/c407e6635886ed81_quad-stretch-stranding/i/Easy-Quad-Stretch.jpg</a:t>
            </a:r>
          </a:p>
        </p:txBody>
      </p:sp>
      <p:pic>
        <p:nvPicPr>
          <p:cNvPr id="7" name="Picture 6">
            <a:extLst>
              <a:ext uri="{FF2B5EF4-FFF2-40B4-BE49-F238E27FC236}">
                <a16:creationId xmlns:a16="http://schemas.microsoft.com/office/drawing/2014/main" id="{A9E025DF-2EC6-474A-AA1B-A19FE8DFDF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871" y="685800"/>
            <a:ext cx="3559589" cy="3559589"/>
          </a:xfrm>
          <a:prstGeom prst="rect">
            <a:avLst/>
          </a:prstGeom>
        </p:spPr>
      </p:pic>
    </p:spTree>
    <p:extLst>
      <p:ext uri="{BB962C8B-B14F-4D97-AF65-F5344CB8AC3E}">
        <p14:creationId xmlns:p14="http://schemas.microsoft.com/office/powerpoint/2010/main" val="212902924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A3A0-8DAC-46C0-ABEF-2FA6C1C9C49F}"/>
              </a:ext>
            </a:extLst>
          </p:cNvPr>
          <p:cNvSpPr>
            <a:spLocks noGrp="1"/>
          </p:cNvSpPr>
          <p:nvPr>
            <p:ph type="title"/>
          </p:nvPr>
        </p:nvSpPr>
        <p:spPr/>
        <p:txBody>
          <a:bodyPr/>
          <a:lstStyle/>
          <a:p>
            <a:r>
              <a:rPr lang="en-US" dirty="0"/>
              <a:t>Stretches</a:t>
            </a:r>
          </a:p>
        </p:txBody>
      </p:sp>
      <p:sp>
        <p:nvSpPr>
          <p:cNvPr id="4" name="Content Placeholder 2">
            <a:extLst>
              <a:ext uri="{FF2B5EF4-FFF2-40B4-BE49-F238E27FC236}">
                <a16:creationId xmlns:a16="http://schemas.microsoft.com/office/drawing/2014/main" id="{F649EAC1-635D-4E75-B023-C2A30B0F0739}"/>
              </a:ext>
            </a:extLst>
          </p:cNvPr>
          <p:cNvSpPr>
            <a:spLocks noGrp="1"/>
          </p:cNvSpPr>
          <p:nvPr>
            <p:ph idx="1"/>
          </p:nvPr>
        </p:nvSpPr>
        <p:spPr>
          <a:xfrm>
            <a:off x="838200" y="1690688"/>
            <a:ext cx="5257800" cy="4351338"/>
          </a:xfrm>
        </p:spPr>
        <p:txBody>
          <a:bodyPr>
            <a:normAutofit/>
          </a:bodyPr>
          <a:lstStyle/>
          <a:p>
            <a:pPr marL="0" indent="0">
              <a:buNone/>
            </a:pPr>
            <a:r>
              <a:rPr lang="en-US" dirty="0"/>
              <a:t>Hamstring stretch</a:t>
            </a:r>
          </a:p>
          <a:p>
            <a:r>
              <a:rPr lang="en-US" dirty="0"/>
              <a:t>Lay on ground face up toward the ceiling.</a:t>
            </a:r>
          </a:p>
          <a:p>
            <a:r>
              <a:rPr lang="en-US" dirty="0"/>
              <a:t>Place towel or band around foot.</a:t>
            </a:r>
          </a:p>
          <a:p>
            <a:r>
              <a:rPr lang="en-US" dirty="0"/>
              <a:t>While keeping your leg straight, pull leg until about 90 degrees.</a:t>
            </a:r>
          </a:p>
          <a:p>
            <a:r>
              <a:rPr lang="en-US" dirty="0"/>
              <a:t>Hold for about 20 seconds.</a:t>
            </a:r>
          </a:p>
          <a:p>
            <a:r>
              <a:rPr lang="en-US" dirty="0"/>
              <a:t>Repeat 3 times. </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B6757E43-6327-4F15-8027-F45291AF13AB}"/>
              </a:ext>
            </a:extLst>
          </p:cNvPr>
          <p:cNvSpPr/>
          <p:nvPr/>
        </p:nvSpPr>
        <p:spPr>
          <a:xfrm>
            <a:off x="6848061" y="4497016"/>
            <a:ext cx="4505739" cy="523220"/>
          </a:xfrm>
          <a:prstGeom prst="rect">
            <a:avLst/>
          </a:prstGeom>
        </p:spPr>
        <p:txBody>
          <a:bodyPr wrap="square">
            <a:spAutoFit/>
          </a:bodyPr>
          <a:lstStyle/>
          <a:p>
            <a:r>
              <a:rPr lang="en-US" sz="1400" dirty="0"/>
              <a:t>https://healthnbodytips.org/wp-content/uploads/2015/10/hamstring-stretch.jpg</a:t>
            </a:r>
          </a:p>
        </p:txBody>
      </p:sp>
      <p:pic>
        <p:nvPicPr>
          <p:cNvPr id="7" name="Picture 6">
            <a:extLst>
              <a:ext uri="{FF2B5EF4-FFF2-40B4-BE49-F238E27FC236}">
                <a16:creationId xmlns:a16="http://schemas.microsoft.com/office/drawing/2014/main" id="{8A44CB3F-C4BB-45EC-BF8F-A2B0A4B12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190" y="1261782"/>
            <a:ext cx="2973016" cy="2973016"/>
          </a:xfrm>
          <a:prstGeom prst="rect">
            <a:avLst/>
          </a:prstGeom>
        </p:spPr>
      </p:pic>
    </p:spTree>
    <p:extLst>
      <p:ext uri="{BB962C8B-B14F-4D97-AF65-F5344CB8AC3E}">
        <p14:creationId xmlns:p14="http://schemas.microsoft.com/office/powerpoint/2010/main" val="9071976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3D94-5CE6-4379-84D2-D44C5615A607}"/>
              </a:ext>
            </a:extLst>
          </p:cNvPr>
          <p:cNvSpPr>
            <a:spLocks noGrp="1"/>
          </p:cNvSpPr>
          <p:nvPr>
            <p:ph type="title"/>
          </p:nvPr>
        </p:nvSpPr>
        <p:spPr/>
        <p:txBody>
          <a:bodyPr/>
          <a:lstStyle/>
          <a:p>
            <a:r>
              <a:rPr lang="en-US" dirty="0"/>
              <a:t>Stretches</a:t>
            </a:r>
          </a:p>
        </p:txBody>
      </p:sp>
      <p:sp>
        <p:nvSpPr>
          <p:cNvPr id="4" name="Content Placeholder 2">
            <a:extLst>
              <a:ext uri="{FF2B5EF4-FFF2-40B4-BE49-F238E27FC236}">
                <a16:creationId xmlns:a16="http://schemas.microsoft.com/office/drawing/2014/main" id="{AFEB53A8-FD5B-4C6B-B273-B15747184FE3}"/>
              </a:ext>
            </a:extLst>
          </p:cNvPr>
          <p:cNvSpPr>
            <a:spLocks noGrp="1"/>
          </p:cNvSpPr>
          <p:nvPr>
            <p:ph idx="1"/>
          </p:nvPr>
        </p:nvSpPr>
        <p:spPr>
          <a:xfrm>
            <a:off x="838200" y="1690688"/>
            <a:ext cx="5257800" cy="4351338"/>
          </a:xfrm>
        </p:spPr>
        <p:txBody>
          <a:bodyPr>
            <a:normAutofit/>
          </a:bodyPr>
          <a:lstStyle/>
          <a:p>
            <a:pPr marL="0" indent="0">
              <a:buNone/>
            </a:pPr>
            <a:r>
              <a:rPr lang="en-US" dirty="0"/>
              <a:t>Calf Stretch</a:t>
            </a:r>
          </a:p>
          <a:p>
            <a:r>
              <a:rPr lang="en-US" dirty="0"/>
              <a:t>Place hands against a wall.</a:t>
            </a:r>
          </a:p>
          <a:p>
            <a:r>
              <a:rPr lang="en-US" dirty="0"/>
              <a:t>Place one leg in front of the other for stability.</a:t>
            </a:r>
          </a:p>
          <a:p>
            <a:r>
              <a:rPr lang="en-US" dirty="0"/>
              <a:t>Straighten the back leg, and dorsiflex your back ankle. </a:t>
            </a:r>
          </a:p>
          <a:p>
            <a:r>
              <a:rPr lang="en-US" dirty="0"/>
              <a:t>Hold for about 20 seconds.</a:t>
            </a:r>
          </a:p>
          <a:p>
            <a:r>
              <a:rPr lang="en-US" dirty="0"/>
              <a:t>Repeat 3 times. </a:t>
            </a:r>
          </a:p>
          <a:p>
            <a:endParaRPr lang="en-US" dirty="0"/>
          </a:p>
        </p:txBody>
      </p:sp>
      <p:sp>
        <p:nvSpPr>
          <p:cNvPr id="5" name="Rectangle 4">
            <a:extLst>
              <a:ext uri="{FF2B5EF4-FFF2-40B4-BE49-F238E27FC236}">
                <a16:creationId xmlns:a16="http://schemas.microsoft.com/office/drawing/2014/main" id="{9EB3BE37-421A-4872-812A-758796385C71}"/>
              </a:ext>
            </a:extLst>
          </p:cNvPr>
          <p:cNvSpPr/>
          <p:nvPr/>
        </p:nvSpPr>
        <p:spPr>
          <a:xfrm>
            <a:off x="6860071" y="4789403"/>
            <a:ext cx="4187687" cy="461665"/>
          </a:xfrm>
          <a:prstGeom prst="rect">
            <a:avLst/>
          </a:prstGeom>
        </p:spPr>
        <p:txBody>
          <a:bodyPr wrap="square">
            <a:spAutoFit/>
          </a:bodyPr>
          <a:lstStyle/>
          <a:p>
            <a:r>
              <a:rPr lang="en-US" sz="1200" dirty="0"/>
              <a:t>https://www.runnersworld.com/health-injuries/a20804932/how-to-take-care-of-your-calves/</a:t>
            </a:r>
          </a:p>
        </p:txBody>
      </p:sp>
      <p:pic>
        <p:nvPicPr>
          <p:cNvPr id="7" name="Picture 6">
            <a:extLst>
              <a:ext uri="{FF2B5EF4-FFF2-40B4-BE49-F238E27FC236}">
                <a16:creationId xmlns:a16="http://schemas.microsoft.com/office/drawing/2014/main" id="{8B754ECC-1E89-4BDD-8465-62E714310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071" y="685800"/>
            <a:ext cx="3458541" cy="4030259"/>
          </a:xfrm>
          <a:prstGeom prst="rect">
            <a:avLst/>
          </a:prstGeom>
        </p:spPr>
      </p:pic>
    </p:spTree>
    <p:extLst>
      <p:ext uri="{BB962C8B-B14F-4D97-AF65-F5344CB8AC3E}">
        <p14:creationId xmlns:p14="http://schemas.microsoft.com/office/powerpoint/2010/main" val="225867789"/>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100</TotalTime>
  <Words>865</Words>
  <Application>Microsoft Office PowerPoint</Application>
  <PresentationFormat>Widescreen</PresentationFormat>
  <Paragraphs>83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Impact</vt:lpstr>
      <vt:lpstr>Main Event</vt:lpstr>
      <vt:lpstr>Rehab Patellar Tendonitis (Jumpers Knee)</vt:lpstr>
      <vt:lpstr>What is it?</vt:lpstr>
      <vt:lpstr>Causes</vt:lpstr>
      <vt:lpstr>Treatment</vt:lpstr>
      <vt:lpstr>Warm up</vt:lpstr>
      <vt:lpstr>Strengthening</vt:lpstr>
      <vt:lpstr>Strengthening</vt:lpstr>
      <vt:lpstr>Strengthening </vt:lpstr>
      <vt:lpstr>Stretches</vt:lpstr>
      <vt:lpstr>Stretches</vt:lpstr>
      <vt:lpstr>Stretches</vt:lpstr>
      <vt:lpstr>Stretches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Rehab Patellar Tendonitis (Jumpers Knee)</dc:title>
  <dc:creator>Farrar, Timothy Isaiah</dc:creator>
  <cp:lastModifiedBy>Farrar, Timothy Isaiah</cp:lastModifiedBy>
  <cp:revision>11</cp:revision>
  <dcterms:created xsi:type="dcterms:W3CDTF">2019-06-16T09:30:06Z</dcterms:created>
  <dcterms:modified xsi:type="dcterms:W3CDTF">2019-06-16T11:10:47Z</dcterms:modified>
</cp:coreProperties>
</file>